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58" r:id="rId5"/>
    <p:sldId id="259" r:id="rId6"/>
    <p:sldId id="266" r:id="rId7"/>
    <p:sldId id="261" r:id="rId8"/>
    <p:sldId id="260" r:id="rId9"/>
    <p:sldId id="267" r:id="rId10"/>
    <p:sldId id="281" r:id="rId11"/>
    <p:sldId id="268" r:id="rId12"/>
    <p:sldId id="269" r:id="rId13"/>
    <p:sldId id="282" r:id="rId14"/>
    <p:sldId id="283" r:id="rId15"/>
    <p:sldId id="284" r:id="rId16"/>
    <p:sldId id="285" r:id="rId17"/>
    <p:sldId id="286" r:id="rId18"/>
    <p:sldId id="287" r:id="rId19"/>
    <p:sldId id="289" r:id="rId20"/>
    <p:sldId id="278"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40" d="100"/>
          <a:sy n="40" d="100"/>
        </p:scale>
        <p:origin x="612"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7523275-82C5-423F-BC34-BE59266E2D4D}" type="datetimeFigureOut">
              <a:rPr lang="nl-NL" smtClean="0"/>
              <a:t>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150250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7523275-82C5-423F-BC34-BE59266E2D4D}" type="datetimeFigureOut">
              <a:rPr lang="nl-NL" smtClean="0"/>
              <a:t>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212661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7523275-82C5-423F-BC34-BE59266E2D4D}" type="datetimeFigureOut">
              <a:rPr lang="nl-NL" smtClean="0"/>
              <a:t>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70651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7523275-82C5-423F-BC34-BE59266E2D4D}" type="datetimeFigureOut">
              <a:rPr lang="nl-NL" smtClean="0"/>
              <a:t>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67079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A7523275-82C5-423F-BC34-BE59266E2D4D}" type="datetimeFigureOut">
              <a:rPr lang="nl-NL" smtClean="0"/>
              <a:t>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307718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7523275-82C5-423F-BC34-BE59266E2D4D}" type="datetimeFigureOut">
              <a:rPr lang="nl-NL" smtClean="0"/>
              <a:t>21-1-2018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114421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7523275-82C5-423F-BC34-BE59266E2D4D}" type="datetimeFigureOut">
              <a:rPr lang="nl-NL" smtClean="0"/>
              <a:t>21-1-2018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118591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7523275-82C5-423F-BC34-BE59266E2D4D}" type="datetimeFigureOut">
              <a:rPr lang="nl-NL" smtClean="0"/>
              <a:t>21-1-2018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272253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7523275-82C5-423F-BC34-BE59266E2D4D}" type="datetimeFigureOut">
              <a:rPr lang="nl-NL" smtClean="0"/>
              <a:t>21-1-2018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158944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A7523275-82C5-423F-BC34-BE59266E2D4D}" type="datetimeFigureOut">
              <a:rPr lang="nl-NL" smtClean="0"/>
              <a:t>21-1-2018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297408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A7523275-82C5-423F-BC34-BE59266E2D4D}" type="datetimeFigureOut">
              <a:rPr lang="nl-NL" smtClean="0"/>
              <a:t>21-1-2018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9F3B11-DFA8-4E0F-80AF-9BB0B4D3F9DF}" type="slidenum">
              <a:rPr lang="nl-NL" smtClean="0"/>
              <a:t>‹nr.›</a:t>
            </a:fld>
            <a:endParaRPr lang="nl-NL"/>
          </a:p>
        </p:txBody>
      </p:sp>
    </p:spTree>
    <p:extLst>
      <p:ext uri="{BB962C8B-B14F-4D97-AF65-F5344CB8AC3E}">
        <p14:creationId xmlns:p14="http://schemas.microsoft.com/office/powerpoint/2010/main" val="398420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23275-82C5-423F-BC34-BE59266E2D4D}" type="datetimeFigureOut">
              <a:rPr lang="nl-NL" smtClean="0"/>
              <a:t>21-1-2018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F3B11-DFA8-4E0F-80AF-9BB0B4D3F9DF}" type="slidenum">
              <a:rPr lang="nl-NL" smtClean="0"/>
              <a:t>‹nr.›</a:t>
            </a:fld>
            <a:endParaRPr lang="nl-NL"/>
          </a:p>
        </p:txBody>
      </p:sp>
    </p:spTree>
    <p:extLst>
      <p:ext uri="{BB962C8B-B14F-4D97-AF65-F5344CB8AC3E}">
        <p14:creationId xmlns:p14="http://schemas.microsoft.com/office/powerpoint/2010/main" val="3795192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63Ch2pNkZwU"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Week </a:t>
            </a:r>
            <a:r>
              <a:rPr lang="nl-NL" dirty="0" smtClean="0"/>
              <a:t>3</a:t>
            </a:r>
            <a:endParaRPr lang="nl-NL" dirty="0"/>
          </a:p>
        </p:txBody>
      </p:sp>
      <p:sp>
        <p:nvSpPr>
          <p:cNvPr id="3" name="Ondertitel 2"/>
          <p:cNvSpPr>
            <a:spLocks noGrp="1"/>
          </p:cNvSpPr>
          <p:nvPr>
            <p:ph type="subTitle" idx="1"/>
          </p:nvPr>
        </p:nvSpPr>
        <p:spPr/>
        <p:txBody>
          <a:bodyPr/>
          <a:lstStyle/>
          <a:p>
            <a:r>
              <a:rPr lang="nl-NL" dirty="0" smtClean="0"/>
              <a:t>Voeren en verzorgen Periode 3</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3" y="4163757"/>
            <a:ext cx="3577181" cy="2372236"/>
          </a:xfrm>
          <a:prstGeom prst="rect">
            <a:avLst/>
          </a:prstGeom>
        </p:spPr>
      </p:pic>
    </p:spTree>
    <p:extLst>
      <p:ext uri="{BB962C8B-B14F-4D97-AF65-F5344CB8AC3E}">
        <p14:creationId xmlns:p14="http://schemas.microsoft.com/office/powerpoint/2010/main" val="3247024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Het gebit-kies</a:t>
            </a:r>
            <a:endParaRPr lang="nl-NL" dirty="0"/>
          </a:p>
        </p:txBody>
      </p:sp>
      <p:pic>
        <p:nvPicPr>
          <p:cNvPr id="6" name="Afbeelding 5"/>
          <p:cNvPicPr>
            <a:picLocks noChangeAspect="1"/>
          </p:cNvPicPr>
          <p:nvPr/>
        </p:nvPicPr>
        <p:blipFill rotWithShape="1">
          <a:blip r:embed="rId2"/>
          <a:srcRect l="33294" t="27796" r="33047" b="29441"/>
          <a:stretch/>
        </p:blipFill>
        <p:spPr>
          <a:xfrm>
            <a:off x="2606842" y="1509037"/>
            <a:ext cx="6978316" cy="4984513"/>
          </a:xfrm>
          <a:prstGeom prst="rect">
            <a:avLst/>
          </a:prstGeom>
        </p:spPr>
      </p:pic>
    </p:spTree>
    <p:extLst>
      <p:ext uri="{BB962C8B-B14F-4D97-AF65-F5344CB8AC3E}">
        <p14:creationId xmlns:p14="http://schemas.microsoft.com/office/powerpoint/2010/main" val="2373408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Verschillende onderdelen</a:t>
            </a:r>
            <a:endParaRPr lang="nl-NL" dirty="0"/>
          </a:p>
        </p:txBody>
      </p:sp>
      <p:sp>
        <p:nvSpPr>
          <p:cNvPr id="3" name="Tijdelijke aanduiding voor inhoud 2"/>
          <p:cNvSpPr>
            <a:spLocks noGrp="1"/>
          </p:cNvSpPr>
          <p:nvPr>
            <p:ph idx="1"/>
          </p:nvPr>
        </p:nvSpPr>
        <p:spPr>
          <a:xfrm>
            <a:off x="838200" y="1921877"/>
            <a:ext cx="4455695" cy="2818565"/>
          </a:xfrm>
        </p:spPr>
        <p:txBody>
          <a:bodyPr/>
          <a:lstStyle/>
          <a:p>
            <a:r>
              <a:rPr lang="nl-NL" dirty="0" smtClean="0"/>
              <a:t>Snijtanden</a:t>
            </a:r>
          </a:p>
          <a:p>
            <a:r>
              <a:rPr lang="nl-NL" dirty="0" smtClean="0"/>
              <a:t>Hoektanden</a:t>
            </a:r>
          </a:p>
          <a:p>
            <a:r>
              <a:rPr lang="nl-NL" dirty="0" smtClean="0"/>
              <a:t>Valse kiezen</a:t>
            </a:r>
          </a:p>
          <a:p>
            <a:r>
              <a:rPr lang="nl-NL" dirty="0" smtClean="0"/>
              <a:t>Ware kiezen</a:t>
            </a:r>
            <a:endParaRPr lang="nl-NL" dirty="0"/>
          </a:p>
        </p:txBody>
      </p:sp>
    </p:spTree>
    <p:extLst>
      <p:ext uri="{BB962C8B-B14F-4D97-AF65-F5344CB8AC3E}">
        <p14:creationId xmlns:p14="http://schemas.microsoft.com/office/powerpoint/2010/main" val="263474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Verschillen per dier</a:t>
            </a:r>
            <a:endParaRPr lang="nl-NL" dirty="0"/>
          </a:p>
        </p:txBody>
      </p:sp>
      <p:sp>
        <p:nvSpPr>
          <p:cNvPr id="4" name="Tijdelijke aanduiding voor inhoud 3"/>
          <p:cNvSpPr>
            <a:spLocks noGrp="1"/>
          </p:cNvSpPr>
          <p:nvPr>
            <p:ph idx="1"/>
          </p:nvPr>
        </p:nvSpPr>
        <p:spPr/>
        <p:txBody>
          <a:bodyPr/>
          <a:lstStyle/>
          <a:p>
            <a:r>
              <a:rPr lang="nl-NL" dirty="0" smtClean="0"/>
              <a:t>1 herbivoor</a:t>
            </a:r>
          </a:p>
          <a:p>
            <a:r>
              <a:rPr lang="nl-NL" dirty="0" smtClean="0"/>
              <a:t>2 carnivoor</a:t>
            </a:r>
          </a:p>
          <a:p>
            <a:r>
              <a:rPr lang="nl-NL" dirty="0" smtClean="0"/>
              <a:t>3 omnivoor</a:t>
            </a:r>
            <a:endParaRPr lang="nl-NL" dirty="0"/>
          </a:p>
        </p:txBody>
      </p:sp>
      <p:pic>
        <p:nvPicPr>
          <p:cNvPr id="5" name="Afbeelding 4"/>
          <p:cNvPicPr>
            <a:picLocks noChangeAspect="1"/>
          </p:cNvPicPr>
          <p:nvPr/>
        </p:nvPicPr>
        <p:blipFill rotWithShape="1">
          <a:blip r:embed="rId2"/>
          <a:srcRect l="32554" t="26808" r="32862" b="33060"/>
          <a:stretch/>
        </p:blipFill>
        <p:spPr>
          <a:xfrm>
            <a:off x="5265655" y="1825625"/>
            <a:ext cx="6669672" cy="4351338"/>
          </a:xfrm>
          <a:prstGeom prst="rect">
            <a:avLst/>
          </a:prstGeom>
        </p:spPr>
      </p:pic>
    </p:spTree>
    <p:extLst>
      <p:ext uri="{BB962C8B-B14F-4D97-AF65-F5344CB8AC3E}">
        <p14:creationId xmlns:p14="http://schemas.microsoft.com/office/powerpoint/2010/main" val="2979898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Gebitsformule-hond</a:t>
            </a:r>
            <a:endParaRPr lang="nl-NL" dirty="0"/>
          </a:p>
        </p:txBody>
      </p:sp>
      <p:pic>
        <p:nvPicPr>
          <p:cNvPr id="3" name="Tijdelijke aanduiding voor inhoud 2"/>
          <p:cNvPicPr>
            <a:picLocks noGrp="1" noChangeAspect="1"/>
          </p:cNvPicPr>
          <p:nvPr>
            <p:ph idx="1"/>
          </p:nvPr>
        </p:nvPicPr>
        <p:blipFill rotWithShape="1">
          <a:blip r:embed="rId2"/>
          <a:srcRect l="32670" t="27299" r="32693" b="27483"/>
          <a:stretch/>
        </p:blipFill>
        <p:spPr>
          <a:xfrm>
            <a:off x="5269830" y="1256483"/>
            <a:ext cx="6713623" cy="4927749"/>
          </a:xfrm>
          <a:prstGeom prst="rect">
            <a:avLst/>
          </a:prstGeom>
        </p:spPr>
      </p:pic>
      <p:sp>
        <p:nvSpPr>
          <p:cNvPr id="6" name="Tekstvak 5"/>
          <p:cNvSpPr txBox="1"/>
          <p:nvPr/>
        </p:nvSpPr>
        <p:spPr>
          <a:xfrm>
            <a:off x="529389" y="1690688"/>
            <a:ext cx="2791327" cy="1200329"/>
          </a:xfrm>
          <a:prstGeom prst="rect">
            <a:avLst/>
          </a:prstGeom>
          <a:noFill/>
        </p:spPr>
        <p:txBody>
          <a:bodyPr wrap="square" rtlCol="0">
            <a:spAutoFit/>
          </a:bodyPr>
          <a:lstStyle/>
          <a:p>
            <a:pPr marL="285750" indent="-285750">
              <a:buFont typeface="Arial" panose="020B0604020202020204" pitchFamily="34" charset="0"/>
              <a:buChar char="•"/>
            </a:pPr>
            <a:r>
              <a:rPr lang="nl-NL" dirty="0" smtClean="0"/>
              <a:t>I- snijtanden</a:t>
            </a:r>
          </a:p>
          <a:p>
            <a:pPr marL="285750" indent="-285750">
              <a:buFont typeface="Arial" panose="020B0604020202020204" pitchFamily="34" charset="0"/>
              <a:buChar char="•"/>
            </a:pPr>
            <a:r>
              <a:rPr lang="nl-NL" dirty="0" smtClean="0"/>
              <a:t>C- hoektanden</a:t>
            </a:r>
          </a:p>
          <a:p>
            <a:pPr marL="285750" indent="-285750">
              <a:buFont typeface="Arial" panose="020B0604020202020204" pitchFamily="34" charset="0"/>
              <a:buChar char="•"/>
            </a:pPr>
            <a:r>
              <a:rPr lang="nl-NL" dirty="0" smtClean="0"/>
              <a:t>P-valse kiezen</a:t>
            </a:r>
          </a:p>
          <a:p>
            <a:pPr marL="285750" indent="-285750">
              <a:buFont typeface="Arial" panose="020B0604020202020204" pitchFamily="34" charset="0"/>
              <a:buChar char="•"/>
            </a:pPr>
            <a:r>
              <a:rPr lang="nl-NL" dirty="0" smtClean="0"/>
              <a:t>M- ware kiezen</a:t>
            </a:r>
            <a:endParaRPr lang="nl-NL" dirty="0"/>
          </a:p>
        </p:txBody>
      </p:sp>
      <p:pic>
        <p:nvPicPr>
          <p:cNvPr id="7" name="Afbeelding 6"/>
          <p:cNvPicPr>
            <a:picLocks noChangeAspect="1"/>
          </p:cNvPicPr>
          <p:nvPr/>
        </p:nvPicPr>
        <p:blipFill rotWithShape="1">
          <a:blip r:embed="rId3"/>
          <a:srcRect l="41246" t="75493" r="36006" b="9376"/>
          <a:stretch/>
        </p:blipFill>
        <p:spPr>
          <a:xfrm>
            <a:off x="445167" y="4018547"/>
            <a:ext cx="4439655" cy="1660360"/>
          </a:xfrm>
          <a:prstGeom prst="rect">
            <a:avLst/>
          </a:prstGeom>
        </p:spPr>
      </p:pic>
    </p:spTree>
    <p:extLst>
      <p:ext uri="{BB962C8B-B14F-4D97-AF65-F5344CB8AC3E}">
        <p14:creationId xmlns:p14="http://schemas.microsoft.com/office/powerpoint/2010/main" val="2898244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Keelholte</a:t>
            </a:r>
            <a:endParaRPr lang="nl-NL" dirty="0"/>
          </a:p>
        </p:txBody>
      </p:sp>
      <p:sp>
        <p:nvSpPr>
          <p:cNvPr id="4" name="Tijdelijke aanduiding voor inhoud 3"/>
          <p:cNvSpPr>
            <a:spLocks noGrp="1"/>
          </p:cNvSpPr>
          <p:nvPr>
            <p:ph idx="1"/>
          </p:nvPr>
        </p:nvSpPr>
        <p:spPr/>
        <p:txBody>
          <a:bodyPr/>
          <a:lstStyle/>
          <a:p>
            <a:r>
              <a:rPr lang="nl-NL" dirty="0" smtClean="0"/>
              <a:t>Voedsel en vocht gaat naar slokdarm</a:t>
            </a:r>
          </a:p>
          <a:p>
            <a:r>
              <a:rPr lang="nl-NL" dirty="0" smtClean="0"/>
              <a:t>Lucht naar luchtpijp</a:t>
            </a:r>
          </a:p>
          <a:p>
            <a:r>
              <a:rPr lang="nl-NL" dirty="0" smtClean="0"/>
              <a:t>Het strottenklepje helpt hierbij</a:t>
            </a:r>
          </a:p>
          <a:p>
            <a:r>
              <a:rPr lang="nl-NL" dirty="0" smtClean="0"/>
              <a:t>Dit gaat via slikreflex</a:t>
            </a:r>
          </a:p>
        </p:txBody>
      </p:sp>
      <p:pic>
        <p:nvPicPr>
          <p:cNvPr id="3" name="Afbeelding 2"/>
          <p:cNvPicPr>
            <a:picLocks noChangeAspect="1"/>
          </p:cNvPicPr>
          <p:nvPr/>
        </p:nvPicPr>
        <p:blipFill rotWithShape="1">
          <a:blip r:embed="rId2"/>
          <a:srcRect l="31999" t="25164" r="32307" b="25164"/>
          <a:stretch/>
        </p:blipFill>
        <p:spPr>
          <a:xfrm>
            <a:off x="6328611" y="2341622"/>
            <a:ext cx="5366084" cy="4198335"/>
          </a:xfrm>
          <a:prstGeom prst="rect">
            <a:avLst/>
          </a:prstGeom>
        </p:spPr>
      </p:pic>
    </p:spTree>
    <p:extLst>
      <p:ext uri="{BB962C8B-B14F-4D97-AF65-F5344CB8AC3E}">
        <p14:creationId xmlns:p14="http://schemas.microsoft.com/office/powerpoint/2010/main" val="34097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Slokdarm</a:t>
            </a:r>
            <a:endParaRPr lang="nl-NL" dirty="0"/>
          </a:p>
        </p:txBody>
      </p:sp>
      <p:sp>
        <p:nvSpPr>
          <p:cNvPr id="4" name="Tijdelijke aanduiding voor inhoud 3"/>
          <p:cNvSpPr>
            <a:spLocks noGrp="1"/>
          </p:cNvSpPr>
          <p:nvPr>
            <p:ph idx="1"/>
          </p:nvPr>
        </p:nvSpPr>
        <p:spPr/>
        <p:txBody>
          <a:bodyPr/>
          <a:lstStyle/>
          <a:p>
            <a:r>
              <a:rPr lang="nl-NL" dirty="0" smtClean="0"/>
              <a:t>Slappe dunne buis tussen keelholte en maag</a:t>
            </a:r>
          </a:p>
          <a:p>
            <a:r>
              <a:rPr lang="nl-NL" dirty="0" smtClean="0"/>
              <a:t>Bevat lengte spieren en kringspieren</a:t>
            </a:r>
          </a:p>
          <a:p>
            <a:r>
              <a:rPr lang="nl-NL" dirty="0" smtClean="0"/>
              <a:t>Bij herkauwers wordt in de slokdarm</a:t>
            </a:r>
            <a:br>
              <a:rPr lang="nl-NL" dirty="0" smtClean="0"/>
            </a:br>
            <a:r>
              <a:rPr lang="nl-NL" dirty="0" smtClean="0"/>
              <a:t>door deze spieren voeding ook weer</a:t>
            </a:r>
            <a:br>
              <a:rPr lang="nl-NL" dirty="0" smtClean="0"/>
            </a:br>
            <a:r>
              <a:rPr lang="nl-NL" dirty="0" smtClean="0"/>
              <a:t>richting de mondholte geduwd.</a:t>
            </a:r>
          </a:p>
        </p:txBody>
      </p:sp>
      <p:pic>
        <p:nvPicPr>
          <p:cNvPr id="5" name="Afbeelding 4"/>
          <p:cNvPicPr>
            <a:picLocks noChangeAspect="1"/>
          </p:cNvPicPr>
          <p:nvPr/>
        </p:nvPicPr>
        <p:blipFill rotWithShape="1">
          <a:blip r:embed="rId2"/>
          <a:srcRect l="34033" t="28125" r="33417" b="29770"/>
          <a:stretch/>
        </p:blipFill>
        <p:spPr>
          <a:xfrm>
            <a:off x="6448925" y="2454442"/>
            <a:ext cx="5558591" cy="4042611"/>
          </a:xfrm>
          <a:prstGeom prst="rect">
            <a:avLst/>
          </a:prstGeom>
        </p:spPr>
      </p:pic>
    </p:spTree>
    <p:extLst>
      <p:ext uri="{BB962C8B-B14F-4D97-AF65-F5344CB8AC3E}">
        <p14:creationId xmlns:p14="http://schemas.microsoft.com/office/powerpoint/2010/main" val="13874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De maag</a:t>
            </a:r>
            <a:endParaRPr lang="nl-NL" dirty="0"/>
          </a:p>
        </p:txBody>
      </p:sp>
      <p:sp>
        <p:nvSpPr>
          <p:cNvPr id="4" name="Tijdelijke aanduiding voor inhoud 3"/>
          <p:cNvSpPr>
            <a:spLocks noGrp="1"/>
          </p:cNvSpPr>
          <p:nvPr>
            <p:ph idx="1"/>
          </p:nvPr>
        </p:nvSpPr>
        <p:spPr/>
        <p:txBody>
          <a:bodyPr>
            <a:normAutofit lnSpcReduction="10000"/>
          </a:bodyPr>
          <a:lstStyle/>
          <a:p>
            <a:r>
              <a:rPr lang="nl-NL" dirty="0" smtClean="0"/>
              <a:t>Heeft een ingang en een uitgang</a:t>
            </a:r>
          </a:p>
          <a:p>
            <a:r>
              <a:rPr lang="nl-NL" dirty="0" smtClean="0"/>
              <a:t>Inhoud hangt af van grootte van het dier</a:t>
            </a:r>
          </a:p>
          <a:p>
            <a:r>
              <a:rPr lang="nl-NL" dirty="0" smtClean="0"/>
              <a:t>Hond gem 4 liter</a:t>
            </a:r>
          </a:p>
          <a:p>
            <a:r>
              <a:rPr lang="nl-NL" dirty="0" smtClean="0"/>
              <a:t>Hier start de “echte” vertering</a:t>
            </a:r>
          </a:p>
          <a:p>
            <a:r>
              <a:rPr lang="nl-NL" dirty="0" smtClean="0"/>
              <a:t>De kliercellen maken zoutzuur </a:t>
            </a:r>
            <a:br>
              <a:rPr lang="nl-NL" dirty="0" smtClean="0"/>
            </a:br>
            <a:r>
              <a:rPr lang="nl-NL" dirty="0" smtClean="0"/>
              <a:t>dit dood bacteriën</a:t>
            </a:r>
          </a:p>
          <a:p>
            <a:r>
              <a:rPr lang="nl-NL" dirty="0" smtClean="0"/>
              <a:t>Enzym pepsine breekt eiwitten af</a:t>
            </a:r>
          </a:p>
          <a:p>
            <a:r>
              <a:rPr lang="nl-NL" dirty="0" smtClean="0"/>
              <a:t>Tot slot maakt de maag een slijm, </a:t>
            </a:r>
            <a:br>
              <a:rPr lang="nl-NL" dirty="0" smtClean="0"/>
            </a:br>
            <a:r>
              <a:rPr lang="nl-NL" dirty="0" smtClean="0"/>
              <a:t>hiermee beschermt het zichzelf tegen</a:t>
            </a:r>
            <a:br>
              <a:rPr lang="nl-NL" dirty="0" smtClean="0"/>
            </a:br>
            <a:r>
              <a:rPr lang="nl-NL" dirty="0" smtClean="0"/>
              <a:t> zoutzuur</a:t>
            </a:r>
          </a:p>
          <a:p>
            <a:endParaRPr lang="nl-NL" dirty="0" smtClean="0"/>
          </a:p>
        </p:txBody>
      </p:sp>
      <p:pic>
        <p:nvPicPr>
          <p:cNvPr id="3" name="Afbeelding 2"/>
          <p:cNvPicPr>
            <a:picLocks noChangeAspect="1"/>
          </p:cNvPicPr>
          <p:nvPr/>
        </p:nvPicPr>
        <p:blipFill rotWithShape="1">
          <a:blip r:embed="rId2"/>
          <a:srcRect l="33109" t="26480" r="32492" b="27138"/>
          <a:stretch/>
        </p:blipFill>
        <p:spPr>
          <a:xfrm>
            <a:off x="7243011" y="3200400"/>
            <a:ext cx="4475748" cy="3392905"/>
          </a:xfrm>
          <a:prstGeom prst="rect">
            <a:avLst/>
          </a:prstGeom>
        </p:spPr>
      </p:pic>
    </p:spTree>
    <p:extLst>
      <p:ext uri="{BB962C8B-B14F-4D97-AF65-F5344CB8AC3E}">
        <p14:creationId xmlns:p14="http://schemas.microsoft.com/office/powerpoint/2010/main" val="22241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Volgende week</a:t>
            </a:r>
            <a:endParaRPr lang="nl-NL" dirty="0"/>
          </a:p>
        </p:txBody>
      </p:sp>
      <p:sp>
        <p:nvSpPr>
          <p:cNvPr id="4" name="Tijdelijke aanduiding voor inhoud 3"/>
          <p:cNvSpPr>
            <a:spLocks noGrp="1"/>
          </p:cNvSpPr>
          <p:nvPr>
            <p:ph idx="1"/>
          </p:nvPr>
        </p:nvSpPr>
        <p:spPr/>
        <p:txBody>
          <a:bodyPr>
            <a:normAutofit/>
          </a:bodyPr>
          <a:lstStyle/>
          <a:p>
            <a:r>
              <a:rPr lang="nl-NL" dirty="0" smtClean="0"/>
              <a:t>De volgende les behandelen we de overige onderdelen</a:t>
            </a:r>
          </a:p>
          <a:p>
            <a:endParaRPr lang="nl-NL" dirty="0" smtClean="0"/>
          </a:p>
        </p:txBody>
      </p:sp>
    </p:spTree>
    <p:extLst>
      <p:ext uri="{BB962C8B-B14F-4D97-AF65-F5344CB8AC3E}">
        <p14:creationId xmlns:p14="http://schemas.microsoft.com/office/powerpoint/2010/main" val="326663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Dictaat 1.3 en 1.4</a:t>
            </a:r>
            <a:endParaRPr lang="nl-NL" dirty="0"/>
          </a:p>
        </p:txBody>
      </p:sp>
      <p:sp>
        <p:nvSpPr>
          <p:cNvPr id="4" name="Tijdelijke aanduiding voor inhoud 3"/>
          <p:cNvSpPr>
            <a:spLocks noGrp="1"/>
          </p:cNvSpPr>
          <p:nvPr>
            <p:ph idx="1"/>
          </p:nvPr>
        </p:nvSpPr>
        <p:spPr/>
        <p:txBody>
          <a:bodyPr>
            <a:normAutofit/>
          </a:bodyPr>
          <a:lstStyle/>
          <a:p>
            <a:r>
              <a:rPr lang="nl-NL" dirty="0" smtClean="0"/>
              <a:t>Je krijgt 10 min om de tekst van 1.3 door te lezen, dit doen we in stilte!</a:t>
            </a:r>
          </a:p>
          <a:p>
            <a:r>
              <a:rPr lang="nl-NL" dirty="0" smtClean="0"/>
              <a:t>Klassikaal beantwoorden wij de volgende vragen:</a:t>
            </a:r>
            <a:br>
              <a:rPr lang="nl-NL" dirty="0" smtClean="0"/>
            </a:br>
            <a:r>
              <a:rPr lang="nl-NL" dirty="0" smtClean="0"/>
              <a:t>-waarom houden reptielen een winterslaap?</a:t>
            </a:r>
            <a:br>
              <a:rPr lang="nl-NL" dirty="0" smtClean="0"/>
            </a:br>
            <a:r>
              <a:rPr lang="nl-NL" dirty="0" smtClean="0"/>
              <a:t>-Waarin lijken schildpadden op vogels?</a:t>
            </a:r>
            <a:br>
              <a:rPr lang="nl-NL" dirty="0" smtClean="0"/>
            </a:br>
            <a:r>
              <a:rPr lang="nl-NL" dirty="0" smtClean="0"/>
              <a:t>-Hoe krijgt een kameleon zijn water binnen?</a:t>
            </a:r>
            <a:br>
              <a:rPr lang="nl-NL" dirty="0" smtClean="0"/>
            </a:br>
            <a:r>
              <a:rPr lang="nl-NL" dirty="0" smtClean="0"/>
              <a:t>-Welke overeenkomsten hebben varanen met slangen?</a:t>
            </a:r>
            <a:r>
              <a:rPr lang="nl-NL" dirty="0"/>
              <a:t/>
            </a:r>
            <a:br>
              <a:rPr lang="nl-NL" dirty="0"/>
            </a:br>
            <a:endParaRPr lang="nl-NL" dirty="0" smtClean="0"/>
          </a:p>
        </p:txBody>
      </p:sp>
    </p:spTree>
    <p:extLst>
      <p:ext uri="{BB962C8B-B14F-4D97-AF65-F5344CB8AC3E}">
        <p14:creationId xmlns:p14="http://schemas.microsoft.com/office/powerpoint/2010/main" val="171484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6937" y="314909"/>
            <a:ext cx="10515600" cy="6252243"/>
          </a:xfrm>
        </p:spPr>
        <p:txBody>
          <a:bodyPr>
            <a:normAutofit fontScale="70000" lnSpcReduction="20000"/>
          </a:bodyPr>
          <a:lstStyle/>
          <a:p>
            <a:pPr marL="514350" lvl="0" indent="-514350">
              <a:buFont typeface="+mj-lt"/>
              <a:buAutoNum type="arabicPeriod"/>
            </a:pPr>
            <a:r>
              <a:rPr lang="nl-NL" dirty="0"/>
              <a:t>Geef in principe altijd vers voedsel.</a:t>
            </a:r>
          </a:p>
          <a:p>
            <a:pPr marL="514350" lvl="0" indent="-514350">
              <a:buFont typeface="+mj-lt"/>
              <a:buAutoNum type="arabicPeriod"/>
            </a:pPr>
            <a:r>
              <a:rPr lang="nl-NL" dirty="0"/>
              <a:t>Voer zo gevarieerd mogelijk.</a:t>
            </a:r>
          </a:p>
          <a:p>
            <a:pPr marL="514350" lvl="0" indent="-514350">
              <a:buFont typeface="+mj-lt"/>
              <a:buAutoNum type="arabicPeriod"/>
            </a:pPr>
            <a:r>
              <a:rPr lang="nl-NL" dirty="0"/>
              <a:t>Verrijk het voer eventueel met vitamines en mineralen.</a:t>
            </a:r>
          </a:p>
          <a:p>
            <a:pPr marL="514350" lvl="0" indent="-514350">
              <a:buFont typeface="+mj-lt"/>
              <a:buAutoNum type="arabicPeriod"/>
            </a:pPr>
            <a:r>
              <a:rPr lang="nl-NL" dirty="0"/>
              <a:t>Pluk geen planten en vang geen weideplankton in de berm van de drukke weg.</a:t>
            </a:r>
          </a:p>
          <a:p>
            <a:pPr marL="514350" lvl="0" indent="-514350">
              <a:buFont typeface="+mj-lt"/>
              <a:buAutoNum type="arabicPeriod"/>
            </a:pPr>
            <a:r>
              <a:rPr lang="nl-NL" dirty="0"/>
              <a:t>Voer voedseldieren eerst zelf met hoogwaardig voer, alvorens ze te voeren.</a:t>
            </a:r>
          </a:p>
          <a:p>
            <a:pPr marL="514350" lvl="0" indent="-514350">
              <a:buFont typeface="+mj-lt"/>
              <a:buAutoNum type="arabicPeriod"/>
            </a:pPr>
            <a:r>
              <a:rPr lang="nl-NL" dirty="0"/>
              <a:t>Bedenk eerst, voordat je aan de hobby begint, of je aan de hoeveelheid voer kunt voldoen. Voor een volwassen baardagame zijn 3 x 15 krekels en een muisje per week geen probleem. Voor een volwassen luipaardgekko is dit 3 x per week ± 6 krekels maat 7. </a:t>
            </a:r>
          </a:p>
          <a:p>
            <a:pPr marL="514350" lvl="0" indent="-514350">
              <a:buFont typeface="+mj-lt"/>
              <a:buAutoNum type="arabicPeriod"/>
            </a:pPr>
            <a:r>
              <a:rPr lang="nl-NL" dirty="0"/>
              <a:t>Je kunt reptielen en amfibieën ook overvoeren, zeker met vet voedsel, zoals krekels en meelwormen.</a:t>
            </a:r>
          </a:p>
          <a:p>
            <a:pPr marL="514350" lvl="0" indent="-514350">
              <a:buFont typeface="+mj-lt"/>
              <a:buAutoNum type="arabicPeriod"/>
            </a:pPr>
            <a:r>
              <a:rPr lang="nl-NL" dirty="0"/>
              <a:t>De meeste terrariumhouders voeren hun dieren ongeveer 3 keer per week. Jonge dieren mogen elke dag voedsel. Slangen kan men eens per 1 à 4 weken voeren.</a:t>
            </a:r>
          </a:p>
          <a:p>
            <a:pPr marL="514350" lvl="0" indent="-514350">
              <a:buFont typeface="+mj-lt"/>
              <a:buAutoNum type="arabicPeriod"/>
            </a:pPr>
            <a:r>
              <a:rPr lang="nl-NL" dirty="0"/>
              <a:t>Is er een voedsel hiërarchie in het terrarium, dat wil zeggen krijgen de grotere dieren veel en de kleinere weinig tot niets, besteed hier dan speciale aandacht aan. Probeer door juist de kleinere te voeren het verschil gelijk te trekken.</a:t>
            </a:r>
          </a:p>
          <a:p>
            <a:pPr marL="514350" lvl="0" indent="-514350">
              <a:buFont typeface="+mj-lt"/>
              <a:buAutoNum type="arabicPeriod"/>
            </a:pPr>
            <a:r>
              <a:rPr lang="nl-NL" dirty="0"/>
              <a:t>En niet vergeten: Verwijder 's avonds altijd alle aanwezige knaagdieren. Zij zijn namelijk warmbloedig en 's nachts dus wel actief en kunnen aan de reptielen gaan knagen.</a:t>
            </a:r>
          </a:p>
          <a:p>
            <a:pPr marL="514350" lvl="0" indent="-514350">
              <a:buFont typeface="+mj-lt"/>
              <a:buAutoNum type="arabicPeriod"/>
            </a:pPr>
            <a:r>
              <a:rPr lang="nl-NL" dirty="0"/>
              <a:t>Voer op het juiste tijdstip. De meeste dieren kan men het best voeren als de lampen aan zijn, en niet te laat 's avonds. Boomkikkers (meestal nacht‑actief) en nachtgekko's kan men het best 's avonds laat voeren.</a:t>
            </a:r>
          </a:p>
          <a:p>
            <a:pPr marL="514350" lvl="0" indent="-514350">
              <a:buFont typeface="+mj-lt"/>
              <a:buAutoNum type="arabicPeriod"/>
            </a:pPr>
            <a:r>
              <a:rPr lang="nl-NL" dirty="0"/>
              <a:t>Voer jonge dieren voedsel, dat niet breder is dan de helft van de bek.</a:t>
            </a:r>
          </a:p>
          <a:p>
            <a:pPr marL="0" indent="0">
              <a:buNone/>
            </a:pPr>
            <a:endParaRPr lang="nl-NL" dirty="0"/>
          </a:p>
        </p:txBody>
      </p:sp>
    </p:spTree>
    <p:extLst>
      <p:ext uri="{BB962C8B-B14F-4D97-AF65-F5344CB8AC3E}">
        <p14:creationId xmlns:p14="http://schemas.microsoft.com/office/powerpoint/2010/main" val="3630498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3" name="Tijdelijke aanduiding voor inhoud 2"/>
          <p:cNvSpPr>
            <a:spLocks noGrp="1"/>
          </p:cNvSpPr>
          <p:nvPr>
            <p:ph idx="1"/>
          </p:nvPr>
        </p:nvSpPr>
        <p:spPr/>
        <p:txBody>
          <a:bodyPr/>
          <a:lstStyle/>
          <a:p>
            <a:r>
              <a:rPr lang="nl-NL" dirty="0" smtClean="0"/>
              <a:t>Bespreken van de opdrachten van vorige week</a:t>
            </a:r>
            <a:br>
              <a:rPr lang="nl-NL" dirty="0" smtClean="0"/>
            </a:br>
            <a:r>
              <a:rPr lang="nl-NL" dirty="0" smtClean="0"/>
              <a:t>-dictaat 1.2 en voeding 5.4</a:t>
            </a:r>
          </a:p>
          <a:p>
            <a:r>
              <a:rPr lang="nl-NL" dirty="0" smtClean="0"/>
              <a:t>We starten met een </a:t>
            </a:r>
            <a:r>
              <a:rPr lang="nl-NL" dirty="0" err="1" smtClean="0"/>
              <a:t>kahoot</a:t>
            </a:r>
            <a:r>
              <a:rPr lang="nl-NL" dirty="0" smtClean="0"/>
              <a:t> over kennen en herkennen van dieren</a:t>
            </a:r>
            <a:endParaRPr lang="nl-NL" dirty="0" smtClean="0"/>
          </a:p>
          <a:p>
            <a:r>
              <a:rPr lang="nl-NL" dirty="0" smtClean="0"/>
              <a:t>We maken een begin aan H6 anatomie en fysiologie</a:t>
            </a:r>
            <a:endParaRPr lang="nl-NL" dirty="0" smtClean="0"/>
          </a:p>
          <a:p>
            <a:r>
              <a:rPr lang="nl-NL" dirty="0" smtClean="0"/>
              <a:t>Dictaat </a:t>
            </a:r>
            <a:r>
              <a:rPr lang="nl-NL" dirty="0" err="1" smtClean="0"/>
              <a:t>herpenen</a:t>
            </a:r>
            <a:r>
              <a:rPr lang="nl-NL" dirty="0" smtClean="0"/>
              <a:t> 1.3 en 1.4</a:t>
            </a:r>
            <a:endParaRPr lang="nl-NL" dirty="0" smtClean="0"/>
          </a:p>
          <a:p>
            <a:r>
              <a:rPr lang="nl-NL" dirty="0" smtClean="0"/>
              <a:t>We nemen de pp van de </a:t>
            </a:r>
            <a:r>
              <a:rPr lang="nl-NL" dirty="0" err="1" smtClean="0"/>
              <a:t>herpeten</a:t>
            </a:r>
            <a:r>
              <a:rPr lang="nl-NL" dirty="0" smtClean="0"/>
              <a:t> nog een keer door</a:t>
            </a:r>
            <a:endParaRPr lang="nl-NL" dirty="0" smtClean="0"/>
          </a:p>
          <a:p>
            <a:r>
              <a:rPr lang="nl-NL" dirty="0" smtClean="0"/>
              <a:t>Huiswerk</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445" y="4798286"/>
            <a:ext cx="2857500" cy="1781175"/>
          </a:xfrm>
          <a:prstGeom prst="rect">
            <a:avLst/>
          </a:prstGeom>
        </p:spPr>
      </p:pic>
    </p:spTree>
    <p:extLst>
      <p:ext uri="{BB962C8B-B14F-4D97-AF65-F5344CB8AC3E}">
        <p14:creationId xmlns:p14="http://schemas.microsoft.com/office/powerpoint/2010/main" val="1835253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a:t>
            </a:r>
            <a:endParaRPr lang="nl-NL" dirty="0"/>
          </a:p>
        </p:txBody>
      </p:sp>
      <p:sp>
        <p:nvSpPr>
          <p:cNvPr id="3" name="Tijdelijke aanduiding voor inhoud 2"/>
          <p:cNvSpPr>
            <a:spLocks noGrp="1"/>
          </p:cNvSpPr>
          <p:nvPr>
            <p:ph idx="1"/>
          </p:nvPr>
        </p:nvSpPr>
        <p:spPr/>
        <p:txBody>
          <a:bodyPr/>
          <a:lstStyle/>
          <a:p>
            <a:r>
              <a:rPr lang="nl-NL" dirty="0" smtClean="0"/>
              <a:t>Lees H 6.1 t/m 6.7 door van </a:t>
            </a:r>
            <a:r>
              <a:rPr lang="nl-NL" dirty="0" err="1" smtClean="0"/>
              <a:t>fysologie</a:t>
            </a:r>
            <a:r>
              <a:rPr lang="nl-NL" dirty="0" smtClean="0"/>
              <a:t> en anatomie</a:t>
            </a:r>
            <a:endParaRPr lang="nl-NL" dirty="0" smtClean="0"/>
          </a:p>
          <a:p>
            <a:r>
              <a:rPr lang="nl-NL" dirty="0" smtClean="0"/>
              <a:t>Maak de opdrachten bij Dictaat 1.3 (gebruik internet hierbij)</a:t>
            </a:r>
          </a:p>
          <a:p>
            <a:r>
              <a:rPr lang="nl-NL" dirty="0" smtClean="0"/>
              <a:t>Oefen de </a:t>
            </a:r>
            <a:r>
              <a:rPr lang="nl-NL" dirty="0" err="1" smtClean="0"/>
              <a:t>herpeten</a:t>
            </a:r>
            <a:endParaRPr lang="nl-NL" dirty="0" smtClean="0"/>
          </a:p>
          <a:p>
            <a:endParaRPr lang="nl-NL" dirty="0"/>
          </a:p>
        </p:txBody>
      </p:sp>
    </p:spTree>
    <p:extLst>
      <p:ext uri="{BB962C8B-B14F-4D97-AF65-F5344CB8AC3E}">
        <p14:creationId xmlns:p14="http://schemas.microsoft.com/office/powerpoint/2010/main" val="3309278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Pak je huiswerk er bij!</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309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weet je al/nog?</a:t>
            </a:r>
            <a:endParaRPr lang="nl-NL" dirty="0"/>
          </a:p>
        </p:txBody>
      </p:sp>
      <p:sp>
        <p:nvSpPr>
          <p:cNvPr id="3" name="Tijdelijke aanduiding voor inhoud 2"/>
          <p:cNvSpPr>
            <a:spLocks noGrp="1"/>
          </p:cNvSpPr>
          <p:nvPr>
            <p:ph idx="1"/>
          </p:nvPr>
        </p:nvSpPr>
        <p:spPr/>
        <p:txBody>
          <a:bodyPr/>
          <a:lstStyle/>
          <a:p>
            <a:r>
              <a:rPr lang="nl-NL" dirty="0" smtClean="0"/>
              <a:t>Om te kijken wat jullie onthouden hebben van 2.8 en 2.9 van kennen en herkennen van dieren gaan we een </a:t>
            </a:r>
            <a:r>
              <a:rPr lang="nl-NL" dirty="0" err="1" smtClean="0"/>
              <a:t>kahoot</a:t>
            </a:r>
            <a:r>
              <a:rPr lang="nl-NL" dirty="0" smtClean="0"/>
              <a:t> maken!</a:t>
            </a:r>
          </a:p>
          <a:p>
            <a:r>
              <a:rPr lang="nl-NL" dirty="0" smtClean="0"/>
              <a:t>Ga naar kahoot.it</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492" y="4513081"/>
            <a:ext cx="2914650" cy="1933575"/>
          </a:xfrm>
          <a:prstGeom prst="rect">
            <a:avLst/>
          </a:prstGeom>
        </p:spPr>
      </p:pic>
    </p:spTree>
    <p:extLst>
      <p:ext uri="{BB962C8B-B14F-4D97-AF65-F5344CB8AC3E}">
        <p14:creationId xmlns:p14="http://schemas.microsoft.com/office/powerpoint/2010/main" val="4631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H6 anatomie en fysiologie</a:t>
            </a:r>
            <a:r>
              <a:rPr lang="nl-NL" dirty="0" smtClean="0"/>
              <a:t>: </a:t>
            </a:r>
            <a:r>
              <a:rPr lang="nl-NL" dirty="0" smtClean="0"/>
              <a:t>Spijsvertering</a:t>
            </a:r>
            <a:endParaRPr lang="nl-NL" dirty="0"/>
          </a:p>
        </p:txBody>
      </p:sp>
      <p:sp>
        <p:nvSpPr>
          <p:cNvPr id="3" name="Tijdelijke aanduiding voor inhoud 2"/>
          <p:cNvSpPr>
            <a:spLocks noGrp="1"/>
          </p:cNvSpPr>
          <p:nvPr>
            <p:ph idx="1"/>
          </p:nvPr>
        </p:nvSpPr>
        <p:spPr>
          <a:xfrm>
            <a:off x="838200" y="1538242"/>
            <a:ext cx="10515600" cy="4351338"/>
          </a:xfrm>
        </p:spPr>
        <p:txBody>
          <a:bodyPr/>
          <a:lstStyle/>
          <a:p>
            <a:r>
              <a:rPr lang="nl-NL" dirty="0" smtClean="0"/>
              <a:t>Wat is de belangrijkste functie van het spijsverteringsstelsel?</a:t>
            </a:r>
          </a:p>
          <a:p>
            <a:pPr marL="0" indent="0">
              <a:buNone/>
            </a:pPr>
            <a:r>
              <a:rPr lang="nl-NL" dirty="0" smtClean="0"/>
              <a:t/>
            </a:r>
            <a:br>
              <a:rPr lang="nl-NL" dirty="0" smtClean="0"/>
            </a:br>
            <a:r>
              <a:rPr lang="nl-NL" dirty="0" smtClean="0"/>
              <a:t>	-Voeding afbreken in kleine deeltjes en transporteren</a:t>
            </a:r>
          </a:p>
          <a:p>
            <a:r>
              <a:rPr lang="nl-NL" dirty="0" smtClean="0"/>
              <a:t>Weten jullie de juiste</a:t>
            </a:r>
            <a:br>
              <a:rPr lang="nl-NL" dirty="0" smtClean="0"/>
            </a:br>
            <a:r>
              <a:rPr lang="nl-NL" dirty="0" smtClean="0"/>
              <a:t> volgorden van het </a:t>
            </a:r>
            <a:br>
              <a:rPr lang="nl-NL" dirty="0" smtClean="0"/>
            </a:br>
            <a:r>
              <a:rPr lang="nl-NL" dirty="0" smtClean="0"/>
              <a:t>spijsverteringsstelsel?</a:t>
            </a:r>
            <a:br>
              <a:rPr lang="nl-NL" dirty="0" smtClean="0"/>
            </a:br>
            <a:endParaRPr lang="nl-NL" dirty="0" smtClean="0"/>
          </a:p>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1282951638"/>
              </p:ext>
            </p:extLst>
          </p:nvPr>
        </p:nvGraphicFramePr>
        <p:xfrm>
          <a:off x="5169330" y="2863805"/>
          <a:ext cx="5313680" cy="3657600"/>
        </p:xfrm>
        <a:graphic>
          <a:graphicData uri="http://schemas.openxmlformats.org/drawingml/2006/table">
            <a:tbl>
              <a:tblPr firstRow="1" bandRow="1">
                <a:tableStyleId>{F5AB1C69-6EDB-4FF4-983F-18BD219EF322}</a:tableStyleId>
              </a:tblPr>
              <a:tblGrid>
                <a:gridCol w="2656840">
                  <a:extLst>
                    <a:ext uri="{9D8B030D-6E8A-4147-A177-3AD203B41FA5}">
                      <a16:colId xmlns:a16="http://schemas.microsoft.com/office/drawing/2014/main" val="1389923332"/>
                    </a:ext>
                  </a:extLst>
                </a:gridCol>
                <a:gridCol w="2656840">
                  <a:extLst>
                    <a:ext uri="{9D8B030D-6E8A-4147-A177-3AD203B41FA5}">
                      <a16:colId xmlns:a16="http://schemas.microsoft.com/office/drawing/2014/main" val="3469862310"/>
                    </a:ext>
                  </a:extLst>
                </a:gridCol>
              </a:tblGrid>
              <a:tr h="201174">
                <a:tc>
                  <a:txBody>
                    <a:bodyPr/>
                    <a:lstStyle/>
                    <a:p>
                      <a:r>
                        <a:rPr lang="nl-NL" dirty="0" smtClean="0"/>
                        <a:t>Onderdelen</a:t>
                      </a:r>
                      <a:endParaRPr lang="nl-NL" dirty="0"/>
                    </a:p>
                  </a:txBody>
                  <a:tcPr/>
                </a:tc>
                <a:tc>
                  <a:txBody>
                    <a:bodyPr/>
                    <a:lstStyle/>
                    <a:p>
                      <a:r>
                        <a:rPr lang="nl-NL" dirty="0" smtClean="0"/>
                        <a:t>Juiste volgorde</a:t>
                      </a:r>
                      <a:endParaRPr lang="nl-NL" dirty="0"/>
                    </a:p>
                  </a:txBody>
                  <a:tcPr/>
                </a:tc>
                <a:extLst>
                  <a:ext uri="{0D108BD9-81ED-4DB2-BD59-A6C34878D82A}">
                    <a16:rowId xmlns:a16="http://schemas.microsoft.com/office/drawing/2014/main" val="2957161425"/>
                  </a:ext>
                </a:extLst>
              </a:tr>
              <a:tr h="201174">
                <a:tc>
                  <a:txBody>
                    <a:bodyPr/>
                    <a:lstStyle/>
                    <a:p>
                      <a:r>
                        <a:rPr lang="nl-NL" dirty="0" smtClean="0"/>
                        <a:t>Keelholte</a:t>
                      </a:r>
                      <a:endParaRPr lang="nl-NL" dirty="0"/>
                    </a:p>
                  </a:txBody>
                  <a:tcPr/>
                </a:tc>
                <a:tc>
                  <a:txBody>
                    <a:bodyPr/>
                    <a:lstStyle/>
                    <a:p>
                      <a:endParaRPr lang="nl-NL" dirty="0"/>
                    </a:p>
                  </a:txBody>
                  <a:tcPr/>
                </a:tc>
                <a:extLst>
                  <a:ext uri="{0D108BD9-81ED-4DB2-BD59-A6C34878D82A}">
                    <a16:rowId xmlns:a16="http://schemas.microsoft.com/office/drawing/2014/main" val="974483355"/>
                  </a:ext>
                </a:extLst>
              </a:tr>
              <a:tr h="201174">
                <a:tc>
                  <a:txBody>
                    <a:bodyPr/>
                    <a:lstStyle/>
                    <a:p>
                      <a:r>
                        <a:rPr lang="nl-NL" dirty="0" smtClean="0"/>
                        <a:t>Maag</a:t>
                      </a:r>
                      <a:endParaRPr lang="nl-NL" dirty="0"/>
                    </a:p>
                  </a:txBody>
                  <a:tcPr/>
                </a:tc>
                <a:tc>
                  <a:txBody>
                    <a:bodyPr/>
                    <a:lstStyle/>
                    <a:p>
                      <a:endParaRPr lang="nl-NL" dirty="0"/>
                    </a:p>
                  </a:txBody>
                  <a:tcPr/>
                </a:tc>
                <a:extLst>
                  <a:ext uri="{0D108BD9-81ED-4DB2-BD59-A6C34878D82A}">
                    <a16:rowId xmlns:a16="http://schemas.microsoft.com/office/drawing/2014/main" val="3411485735"/>
                  </a:ext>
                </a:extLst>
              </a:tr>
              <a:tr h="201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Dunne darm</a:t>
                      </a:r>
                    </a:p>
                  </a:txBody>
                  <a:tcPr/>
                </a:tc>
                <a:tc>
                  <a:txBody>
                    <a:bodyPr/>
                    <a:lstStyle/>
                    <a:p>
                      <a:endParaRPr lang="nl-NL" dirty="0"/>
                    </a:p>
                  </a:txBody>
                  <a:tcPr/>
                </a:tc>
                <a:extLst>
                  <a:ext uri="{0D108BD9-81ED-4DB2-BD59-A6C34878D82A}">
                    <a16:rowId xmlns:a16="http://schemas.microsoft.com/office/drawing/2014/main" val="1285503919"/>
                  </a:ext>
                </a:extLst>
              </a:tr>
              <a:tr h="201174">
                <a:tc>
                  <a:txBody>
                    <a:bodyPr/>
                    <a:lstStyle/>
                    <a:p>
                      <a:r>
                        <a:rPr lang="nl-NL" dirty="0" smtClean="0"/>
                        <a:t>Slokdarm</a:t>
                      </a:r>
                      <a:endParaRPr lang="nl-NL" dirty="0"/>
                    </a:p>
                  </a:txBody>
                  <a:tcPr/>
                </a:tc>
                <a:tc>
                  <a:txBody>
                    <a:bodyPr/>
                    <a:lstStyle/>
                    <a:p>
                      <a:endParaRPr lang="nl-NL" dirty="0"/>
                    </a:p>
                  </a:txBody>
                  <a:tcPr/>
                </a:tc>
                <a:extLst>
                  <a:ext uri="{0D108BD9-81ED-4DB2-BD59-A6C34878D82A}">
                    <a16:rowId xmlns:a16="http://schemas.microsoft.com/office/drawing/2014/main" val="161055689"/>
                  </a:ext>
                </a:extLst>
              </a:tr>
              <a:tr h="201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Anus</a:t>
                      </a:r>
                    </a:p>
                  </a:txBody>
                  <a:tcPr/>
                </a:tc>
                <a:tc>
                  <a:txBody>
                    <a:bodyPr/>
                    <a:lstStyle/>
                    <a:p>
                      <a:endParaRPr lang="nl-NL" dirty="0"/>
                    </a:p>
                  </a:txBody>
                  <a:tcPr/>
                </a:tc>
                <a:extLst>
                  <a:ext uri="{0D108BD9-81ED-4DB2-BD59-A6C34878D82A}">
                    <a16:rowId xmlns:a16="http://schemas.microsoft.com/office/drawing/2014/main" val="3365024444"/>
                  </a:ext>
                </a:extLst>
              </a:tr>
              <a:tr h="201174">
                <a:tc>
                  <a:txBody>
                    <a:bodyPr/>
                    <a:lstStyle/>
                    <a:p>
                      <a:r>
                        <a:rPr lang="nl-NL" dirty="0" smtClean="0"/>
                        <a:t>Mondholte</a:t>
                      </a:r>
                      <a:endParaRPr lang="nl-NL" dirty="0"/>
                    </a:p>
                  </a:txBody>
                  <a:tcPr/>
                </a:tc>
                <a:tc>
                  <a:txBody>
                    <a:bodyPr/>
                    <a:lstStyle/>
                    <a:p>
                      <a:endParaRPr lang="nl-NL" dirty="0"/>
                    </a:p>
                  </a:txBody>
                  <a:tcPr/>
                </a:tc>
                <a:extLst>
                  <a:ext uri="{0D108BD9-81ED-4DB2-BD59-A6C34878D82A}">
                    <a16:rowId xmlns:a16="http://schemas.microsoft.com/office/drawing/2014/main" val="1319883161"/>
                  </a:ext>
                </a:extLst>
              </a:tr>
              <a:tr h="201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Dikke darm</a:t>
                      </a:r>
                    </a:p>
                  </a:txBody>
                  <a:tcPr/>
                </a:tc>
                <a:tc>
                  <a:txBody>
                    <a:bodyPr/>
                    <a:lstStyle/>
                    <a:p>
                      <a:endParaRPr lang="nl-NL" dirty="0"/>
                    </a:p>
                  </a:txBody>
                  <a:tcPr/>
                </a:tc>
                <a:extLst>
                  <a:ext uri="{0D108BD9-81ED-4DB2-BD59-A6C34878D82A}">
                    <a16:rowId xmlns:a16="http://schemas.microsoft.com/office/drawing/2014/main" val="2328471220"/>
                  </a:ext>
                </a:extLst>
              </a:tr>
              <a:tr h="201174">
                <a:tc>
                  <a:txBody>
                    <a:bodyPr/>
                    <a:lstStyle/>
                    <a:p>
                      <a:r>
                        <a:rPr lang="nl-NL" dirty="0" smtClean="0"/>
                        <a:t>Lever</a:t>
                      </a:r>
                      <a:endParaRPr lang="nl-NL" dirty="0"/>
                    </a:p>
                  </a:txBody>
                  <a:tcPr/>
                </a:tc>
                <a:tc>
                  <a:txBody>
                    <a:bodyPr/>
                    <a:lstStyle/>
                    <a:p>
                      <a:endParaRPr lang="nl-NL" dirty="0"/>
                    </a:p>
                  </a:txBody>
                  <a:tcPr/>
                </a:tc>
                <a:extLst>
                  <a:ext uri="{0D108BD9-81ED-4DB2-BD59-A6C34878D82A}">
                    <a16:rowId xmlns:a16="http://schemas.microsoft.com/office/drawing/2014/main" val="3008669711"/>
                  </a:ext>
                </a:extLst>
              </a:tr>
              <a:tr h="201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Alvleesklier</a:t>
                      </a:r>
                    </a:p>
                  </a:txBody>
                  <a:tcPr/>
                </a:tc>
                <a:tc>
                  <a:txBody>
                    <a:bodyPr/>
                    <a:lstStyle/>
                    <a:p>
                      <a:endParaRPr lang="nl-NL" dirty="0"/>
                    </a:p>
                  </a:txBody>
                  <a:tcPr/>
                </a:tc>
                <a:extLst>
                  <a:ext uri="{0D108BD9-81ED-4DB2-BD59-A6C34878D82A}">
                    <a16:rowId xmlns:a16="http://schemas.microsoft.com/office/drawing/2014/main" val="949498932"/>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4233703747"/>
              </p:ext>
            </p:extLst>
          </p:nvPr>
        </p:nvGraphicFramePr>
        <p:xfrm>
          <a:off x="7826170" y="2863805"/>
          <a:ext cx="2656840" cy="3657600"/>
        </p:xfrm>
        <a:graphic>
          <a:graphicData uri="http://schemas.openxmlformats.org/drawingml/2006/table">
            <a:tbl>
              <a:tblPr firstRow="1" bandRow="1">
                <a:tableStyleId>{F5AB1C69-6EDB-4FF4-983F-18BD219EF322}</a:tableStyleId>
              </a:tblPr>
              <a:tblGrid>
                <a:gridCol w="2656840">
                  <a:extLst>
                    <a:ext uri="{9D8B030D-6E8A-4147-A177-3AD203B41FA5}">
                      <a16:colId xmlns:a16="http://schemas.microsoft.com/office/drawing/2014/main" val="983026405"/>
                    </a:ext>
                  </a:extLst>
                </a:gridCol>
              </a:tblGrid>
              <a:tr h="179493">
                <a:tc>
                  <a:txBody>
                    <a:bodyPr/>
                    <a:lstStyle/>
                    <a:p>
                      <a:r>
                        <a:rPr lang="nl-NL" dirty="0" smtClean="0"/>
                        <a:t>Juiste volgorde</a:t>
                      </a:r>
                      <a:endParaRPr lang="nl-NL" dirty="0"/>
                    </a:p>
                  </a:txBody>
                  <a:tcPr/>
                </a:tc>
                <a:extLst>
                  <a:ext uri="{0D108BD9-81ED-4DB2-BD59-A6C34878D82A}">
                    <a16:rowId xmlns:a16="http://schemas.microsoft.com/office/drawing/2014/main" val="3116165892"/>
                  </a:ext>
                </a:extLst>
              </a:tr>
              <a:tr h="179493">
                <a:tc>
                  <a:txBody>
                    <a:bodyPr/>
                    <a:lstStyle/>
                    <a:p>
                      <a:r>
                        <a:rPr lang="nl-NL" dirty="0" smtClean="0"/>
                        <a:t>Mondholte</a:t>
                      </a:r>
                      <a:endParaRPr lang="nl-NL" dirty="0"/>
                    </a:p>
                  </a:txBody>
                  <a:tcPr/>
                </a:tc>
                <a:extLst>
                  <a:ext uri="{0D108BD9-81ED-4DB2-BD59-A6C34878D82A}">
                    <a16:rowId xmlns:a16="http://schemas.microsoft.com/office/drawing/2014/main" val="3626141707"/>
                  </a:ext>
                </a:extLst>
              </a:tr>
              <a:tr h="179493">
                <a:tc>
                  <a:txBody>
                    <a:bodyPr/>
                    <a:lstStyle/>
                    <a:p>
                      <a:r>
                        <a:rPr lang="nl-NL" dirty="0" smtClean="0"/>
                        <a:t>Keelholte</a:t>
                      </a:r>
                    </a:p>
                  </a:txBody>
                  <a:tcPr/>
                </a:tc>
                <a:extLst>
                  <a:ext uri="{0D108BD9-81ED-4DB2-BD59-A6C34878D82A}">
                    <a16:rowId xmlns:a16="http://schemas.microsoft.com/office/drawing/2014/main" val="1263982430"/>
                  </a:ext>
                </a:extLst>
              </a:tr>
              <a:tr h="179493">
                <a:tc>
                  <a:txBody>
                    <a:bodyPr/>
                    <a:lstStyle/>
                    <a:p>
                      <a:r>
                        <a:rPr lang="nl-NL" dirty="0" smtClean="0"/>
                        <a:t>Slokdarm</a:t>
                      </a:r>
                    </a:p>
                  </a:txBody>
                  <a:tcPr/>
                </a:tc>
                <a:extLst>
                  <a:ext uri="{0D108BD9-81ED-4DB2-BD59-A6C34878D82A}">
                    <a16:rowId xmlns:a16="http://schemas.microsoft.com/office/drawing/2014/main" val="1152511843"/>
                  </a:ext>
                </a:extLst>
              </a:tr>
              <a:tr h="179493">
                <a:tc>
                  <a:txBody>
                    <a:bodyPr/>
                    <a:lstStyle/>
                    <a:p>
                      <a:r>
                        <a:rPr lang="nl-NL" dirty="0" smtClean="0"/>
                        <a:t>Maag</a:t>
                      </a:r>
                    </a:p>
                  </a:txBody>
                  <a:tcPr/>
                </a:tc>
                <a:extLst>
                  <a:ext uri="{0D108BD9-81ED-4DB2-BD59-A6C34878D82A}">
                    <a16:rowId xmlns:a16="http://schemas.microsoft.com/office/drawing/2014/main" val="1170216955"/>
                  </a:ext>
                </a:extLst>
              </a:tr>
              <a:tr h="179493">
                <a:tc>
                  <a:txBody>
                    <a:bodyPr/>
                    <a:lstStyle/>
                    <a:p>
                      <a:r>
                        <a:rPr lang="nl-NL" dirty="0" smtClean="0"/>
                        <a:t>Lever</a:t>
                      </a:r>
                    </a:p>
                  </a:txBody>
                  <a:tcPr/>
                </a:tc>
                <a:extLst>
                  <a:ext uri="{0D108BD9-81ED-4DB2-BD59-A6C34878D82A}">
                    <a16:rowId xmlns:a16="http://schemas.microsoft.com/office/drawing/2014/main" val="2340600508"/>
                  </a:ext>
                </a:extLst>
              </a:tr>
              <a:tr h="179493">
                <a:tc>
                  <a:txBody>
                    <a:bodyPr/>
                    <a:lstStyle/>
                    <a:p>
                      <a:r>
                        <a:rPr lang="nl-NL" dirty="0" smtClean="0"/>
                        <a:t>Alvleesklier</a:t>
                      </a:r>
                    </a:p>
                  </a:txBody>
                  <a:tcPr/>
                </a:tc>
                <a:extLst>
                  <a:ext uri="{0D108BD9-81ED-4DB2-BD59-A6C34878D82A}">
                    <a16:rowId xmlns:a16="http://schemas.microsoft.com/office/drawing/2014/main" val="2810410438"/>
                  </a:ext>
                </a:extLst>
              </a:tr>
              <a:tr h="179493">
                <a:tc>
                  <a:txBody>
                    <a:bodyPr/>
                    <a:lstStyle/>
                    <a:p>
                      <a:r>
                        <a:rPr lang="nl-NL" dirty="0" smtClean="0"/>
                        <a:t>Dunne darm</a:t>
                      </a:r>
                    </a:p>
                  </a:txBody>
                  <a:tcPr/>
                </a:tc>
                <a:extLst>
                  <a:ext uri="{0D108BD9-81ED-4DB2-BD59-A6C34878D82A}">
                    <a16:rowId xmlns:a16="http://schemas.microsoft.com/office/drawing/2014/main" val="1294867103"/>
                  </a:ext>
                </a:extLst>
              </a:tr>
              <a:tr h="179493">
                <a:tc>
                  <a:txBody>
                    <a:bodyPr/>
                    <a:lstStyle/>
                    <a:p>
                      <a:r>
                        <a:rPr lang="nl-NL" dirty="0" smtClean="0"/>
                        <a:t>Dikke darm</a:t>
                      </a:r>
                    </a:p>
                  </a:txBody>
                  <a:tcPr/>
                </a:tc>
                <a:extLst>
                  <a:ext uri="{0D108BD9-81ED-4DB2-BD59-A6C34878D82A}">
                    <a16:rowId xmlns:a16="http://schemas.microsoft.com/office/drawing/2014/main" val="3808213000"/>
                  </a:ext>
                </a:extLst>
              </a:tr>
              <a:tr h="179493">
                <a:tc>
                  <a:txBody>
                    <a:bodyPr/>
                    <a:lstStyle/>
                    <a:p>
                      <a:r>
                        <a:rPr lang="nl-NL" dirty="0" smtClean="0"/>
                        <a:t>Anus</a:t>
                      </a:r>
                    </a:p>
                  </a:txBody>
                  <a:tcPr/>
                </a:tc>
                <a:extLst>
                  <a:ext uri="{0D108BD9-81ED-4DB2-BD59-A6C34878D82A}">
                    <a16:rowId xmlns:a16="http://schemas.microsoft.com/office/drawing/2014/main" val="1523718808"/>
                  </a:ext>
                </a:extLst>
              </a:tr>
            </a:tbl>
          </a:graphicData>
        </a:graphic>
      </p:graphicFrame>
    </p:spTree>
    <p:extLst>
      <p:ext uri="{BB962C8B-B14F-4D97-AF65-F5344CB8AC3E}">
        <p14:creationId xmlns:p14="http://schemas.microsoft.com/office/powerpoint/2010/main" val="387233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Mond en mondholte</a:t>
            </a:r>
            <a:endParaRPr lang="nl-NL" dirty="0"/>
          </a:p>
        </p:txBody>
      </p:sp>
      <p:sp>
        <p:nvSpPr>
          <p:cNvPr id="3" name="Tijdelijke aanduiding voor inhoud 2"/>
          <p:cNvSpPr>
            <a:spLocks noGrp="1"/>
          </p:cNvSpPr>
          <p:nvPr>
            <p:ph idx="1"/>
          </p:nvPr>
        </p:nvSpPr>
        <p:spPr/>
        <p:txBody>
          <a:bodyPr/>
          <a:lstStyle/>
          <a:p>
            <a:r>
              <a:rPr lang="nl-NL" dirty="0" smtClean="0"/>
              <a:t>Alle soorten voeding starten hier!</a:t>
            </a:r>
          </a:p>
          <a:p>
            <a:r>
              <a:rPr lang="nl-NL" dirty="0" smtClean="0"/>
              <a:t>Hier zit de tong, speekselklieren en gebit</a:t>
            </a:r>
          </a:p>
          <a:p>
            <a:endParaRPr lang="nl-NL" dirty="0"/>
          </a:p>
        </p:txBody>
      </p:sp>
      <p:pic>
        <p:nvPicPr>
          <p:cNvPr id="4" name="Afbeelding 3"/>
          <p:cNvPicPr>
            <a:picLocks noChangeAspect="1"/>
          </p:cNvPicPr>
          <p:nvPr/>
        </p:nvPicPr>
        <p:blipFill rotWithShape="1">
          <a:blip r:embed="rId2"/>
          <a:srcRect l="42146" t="24694" r="41318" b="52267"/>
          <a:stretch/>
        </p:blipFill>
        <p:spPr>
          <a:xfrm>
            <a:off x="6938682" y="3601271"/>
            <a:ext cx="3460378" cy="2710629"/>
          </a:xfrm>
          <a:prstGeom prst="rect">
            <a:avLst/>
          </a:prstGeom>
        </p:spPr>
      </p:pic>
    </p:spTree>
    <p:extLst>
      <p:ext uri="{BB962C8B-B14F-4D97-AF65-F5344CB8AC3E}">
        <p14:creationId xmlns:p14="http://schemas.microsoft.com/office/powerpoint/2010/main" val="379466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Tong</a:t>
            </a:r>
            <a:endParaRPr lang="nl-NL" dirty="0"/>
          </a:p>
        </p:txBody>
      </p:sp>
      <p:sp>
        <p:nvSpPr>
          <p:cNvPr id="3" name="Tijdelijke aanduiding voor inhoud 2"/>
          <p:cNvSpPr>
            <a:spLocks noGrp="1"/>
          </p:cNvSpPr>
          <p:nvPr>
            <p:ph idx="1"/>
          </p:nvPr>
        </p:nvSpPr>
        <p:spPr/>
        <p:txBody>
          <a:bodyPr>
            <a:normAutofit/>
          </a:bodyPr>
          <a:lstStyle/>
          <a:p>
            <a:r>
              <a:rPr lang="nl-NL" dirty="0" smtClean="0"/>
              <a:t>Sterkte spierbundel met achterin tongbeentjes</a:t>
            </a:r>
          </a:p>
          <a:p>
            <a:r>
              <a:rPr lang="nl-NL" dirty="0" smtClean="0"/>
              <a:t>Bedekt met slijmvlies en 2 soorten papillen:</a:t>
            </a:r>
            <a:br>
              <a:rPr lang="nl-NL" dirty="0" smtClean="0"/>
            </a:br>
            <a:r>
              <a:rPr lang="nl-NL" dirty="0" smtClean="0"/>
              <a:t>	-Lange dunne verhoorde papillen (bijvoorbeeld kat en koe)</a:t>
            </a:r>
            <a:br>
              <a:rPr lang="nl-NL" dirty="0" smtClean="0"/>
            </a:br>
            <a:r>
              <a:rPr lang="nl-NL" dirty="0" smtClean="0"/>
              <a:t>	-Kleine </a:t>
            </a:r>
            <a:r>
              <a:rPr lang="nl-NL" dirty="0" err="1" smtClean="0"/>
              <a:t>plate</a:t>
            </a:r>
            <a:r>
              <a:rPr lang="nl-NL" dirty="0" smtClean="0"/>
              <a:t> papillen met zintuigcellen (smaak)</a:t>
            </a:r>
          </a:p>
          <a:p>
            <a:r>
              <a:rPr lang="nl-NL" dirty="0" smtClean="0">
                <a:hlinkClick r:id="rId2"/>
              </a:rPr>
              <a:t>Tong wordt ook gebruikt bij drinken</a:t>
            </a:r>
            <a:endParaRPr lang="nl-NL" dirty="0" smtClean="0"/>
          </a:p>
          <a:p>
            <a:endParaRPr lang="nl-NL" dirty="0" smtClean="0"/>
          </a:p>
          <a:p>
            <a:endParaRPr lang="nl-NL" dirty="0" smtClean="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406" y="4001294"/>
            <a:ext cx="3076575" cy="245745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180" y="4513403"/>
            <a:ext cx="3458384" cy="1945341"/>
          </a:xfrm>
          <a:prstGeom prst="rect">
            <a:avLst/>
          </a:prstGeom>
        </p:spPr>
      </p:pic>
    </p:spTree>
    <p:extLst>
      <p:ext uri="{BB962C8B-B14F-4D97-AF65-F5344CB8AC3E}">
        <p14:creationId xmlns:p14="http://schemas.microsoft.com/office/powerpoint/2010/main" val="2308958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Speekselklieren</a:t>
            </a:r>
            <a:endParaRPr lang="nl-NL" dirty="0"/>
          </a:p>
        </p:txBody>
      </p:sp>
      <p:sp>
        <p:nvSpPr>
          <p:cNvPr id="3" name="Tijdelijke aanduiding voor inhoud 2"/>
          <p:cNvSpPr>
            <a:spLocks noGrp="1"/>
          </p:cNvSpPr>
          <p:nvPr>
            <p:ph idx="1"/>
          </p:nvPr>
        </p:nvSpPr>
        <p:spPr/>
        <p:txBody>
          <a:bodyPr/>
          <a:lstStyle/>
          <a:p>
            <a:pPr marL="0" indent="0">
              <a:buNone/>
            </a:pPr>
            <a:endParaRPr lang="nl-NL" dirty="0"/>
          </a:p>
          <a:p>
            <a:endParaRPr lang="nl-NL" dirty="0"/>
          </a:p>
        </p:txBody>
      </p:sp>
      <p:pic>
        <p:nvPicPr>
          <p:cNvPr id="5" name="Afbeelding 4"/>
          <p:cNvPicPr>
            <a:picLocks noChangeAspect="1"/>
          </p:cNvPicPr>
          <p:nvPr/>
        </p:nvPicPr>
        <p:blipFill rotWithShape="1">
          <a:blip r:embed="rId2"/>
          <a:srcRect l="32369" t="26151" r="33108" b="26041"/>
          <a:stretch/>
        </p:blipFill>
        <p:spPr>
          <a:xfrm>
            <a:off x="6785811" y="4001294"/>
            <a:ext cx="3529263" cy="2747784"/>
          </a:xfrm>
          <a:prstGeom prst="rect">
            <a:avLst/>
          </a:prstGeom>
        </p:spPr>
      </p:pic>
      <p:sp>
        <p:nvSpPr>
          <p:cNvPr id="8" name="Tijdelijke aanduiding voor inhoud 2"/>
          <p:cNvSpPr txBox="1">
            <a:spLocks/>
          </p:cNvSpPr>
          <p:nvPr/>
        </p:nvSpPr>
        <p:spPr>
          <a:xfrm>
            <a:off x="605589"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Veel dieren letten eerst op geur- dit zet speekselklieren aan tot productie</a:t>
            </a:r>
          </a:p>
          <a:p>
            <a:r>
              <a:rPr lang="nl-NL" dirty="0" smtClean="0"/>
              <a:t>Dit helpt om makkelijk te slikken</a:t>
            </a:r>
          </a:p>
          <a:p>
            <a:r>
              <a:rPr lang="nl-NL" dirty="0" smtClean="0"/>
              <a:t>Speeksel bevat bij de meeste dieren enzymen</a:t>
            </a:r>
            <a:br>
              <a:rPr lang="nl-NL" dirty="0" smtClean="0"/>
            </a:br>
            <a:r>
              <a:rPr lang="nl-NL" dirty="0" smtClean="0"/>
              <a:t>-dit zijn eiwitten die aanzetten tot afbraak van zetmeel</a:t>
            </a:r>
          </a:p>
          <a:p>
            <a:r>
              <a:rPr lang="nl-NL" dirty="0" smtClean="0"/>
              <a:t>Honden en katten hebben dit niet!</a:t>
            </a:r>
          </a:p>
          <a:p>
            <a:endParaRPr lang="nl-NL" dirty="0" smtClean="0"/>
          </a:p>
          <a:p>
            <a:endParaRPr lang="nl-NL" dirty="0" smtClean="0"/>
          </a:p>
        </p:txBody>
      </p:sp>
    </p:spTree>
    <p:extLst>
      <p:ext uri="{BB962C8B-B14F-4D97-AF65-F5344CB8AC3E}">
        <p14:creationId xmlns:p14="http://schemas.microsoft.com/office/powerpoint/2010/main" val="340971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Het gebit-tand</a:t>
            </a:r>
            <a:endParaRPr lang="nl-NL" dirty="0"/>
          </a:p>
        </p:txBody>
      </p:sp>
      <p:pic>
        <p:nvPicPr>
          <p:cNvPr id="5" name="Afbeelding 4"/>
          <p:cNvPicPr>
            <a:picLocks noChangeAspect="1"/>
          </p:cNvPicPr>
          <p:nvPr/>
        </p:nvPicPr>
        <p:blipFill rotWithShape="1">
          <a:blip r:embed="rId2"/>
          <a:srcRect l="32739" t="33389" r="32492" b="30756"/>
          <a:stretch/>
        </p:blipFill>
        <p:spPr>
          <a:xfrm>
            <a:off x="1130967" y="1825625"/>
            <a:ext cx="8037096" cy="4659807"/>
          </a:xfrm>
          <a:prstGeom prst="rect">
            <a:avLst/>
          </a:prstGeom>
        </p:spPr>
      </p:pic>
    </p:spTree>
    <p:extLst>
      <p:ext uri="{BB962C8B-B14F-4D97-AF65-F5344CB8AC3E}">
        <p14:creationId xmlns:p14="http://schemas.microsoft.com/office/powerpoint/2010/main" val="87517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600</Words>
  <Application>Microsoft Office PowerPoint</Application>
  <PresentationFormat>Breedbeeld</PresentationFormat>
  <Paragraphs>104</Paragraphs>
  <Slides>20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Kantoorthema</vt:lpstr>
      <vt:lpstr>Week 3</vt:lpstr>
      <vt:lpstr>Wat gaan we vandaag doen?</vt:lpstr>
      <vt:lpstr>Pak je huiswerk er bij!</vt:lpstr>
      <vt:lpstr>Wat weet je al/nog?</vt:lpstr>
      <vt:lpstr>H6 anatomie en fysiologie: Spijsvertering</vt:lpstr>
      <vt:lpstr>Mond en mondholte</vt:lpstr>
      <vt:lpstr>Tong</vt:lpstr>
      <vt:lpstr>Speekselklieren</vt:lpstr>
      <vt:lpstr>Het gebit-tand</vt:lpstr>
      <vt:lpstr>Het gebit-kies</vt:lpstr>
      <vt:lpstr> Verschillende onderdelen</vt:lpstr>
      <vt:lpstr>Verschillen per dier</vt:lpstr>
      <vt:lpstr>Gebitsformule-hond</vt:lpstr>
      <vt:lpstr>Keelholte</vt:lpstr>
      <vt:lpstr>Slokdarm</vt:lpstr>
      <vt:lpstr>De maag</vt:lpstr>
      <vt:lpstr>Volgende week</vt:lpstr>
      <vt:lpstr>Dictaat 1.3 en 1.4</vt:lpstr>
      <vt:lpstr>PowerPoint-presentatie</vt:lpstr>
      <vt:lpstr>Huiswerk</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dc:creator>Helanie Aalders</dc:creator>
  <cp:lastModifiedBy>Helanie Aalders</cp:lastModifiedBy>
  <cp:revision>19</cp:revision>
  <dcterms:created xsi:type="dcterms:W3CDTF">2018-01-08T14:15:27Z</dcterms:created>
  <dcterms:modified xsi:type="dcterms:W3CDTF">2018-01-21T09:00:54Z</dcterms:modified>
</cp:coreProperties>
</file>